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</p:sldIdLst>
  <p:sldSz cy="5143500" cx="9144000"/>
  <p:notesSz cx="6858000" cy="9144000"/>
  <p:embeddedFontLst>
    <p:embeddedFont>
      <p:font typeface="Nunito"/>
      <p:regular r:id="rId102"/>
      <p:bold r:id="rId103"/>
      <p:italic r:id="rId104"/>
      <p:boldItalic r:id="rId105"/>
    </p:embeddedFont>
    <p:embeddedFont>
      <p:font typeface="Maven Pro"/>
      <p:regular r:id="rId106"/>
      <p:bold r:id="rId10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font" Target="fonts/MavenPro-bold.fntdata"/><Relationship Id="rId106" Type="http://schemas.openxmlformats.org/officeDocument/2006/relationships/font" Target="fonts/MavenPro-regular.fntdata"/><Relationship Id="rId105" Type="http://schemas.openxmlformats.org/officeDocument/2006/relationships/font" Target="fonts/Nunito-boldItalic.fntdata"/><Relationship Id="rId104" Type="http://schemas.openxmlformats.org/officeDocument/2006/relationships/font" Target="fonts/Nunito-italic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font" Target="fonts/Nunito-bold.fntdata"/><Relationship Id="rId102" Type="http://schemas.openxmlformats.org/officeDocument/2006/relationships/font" Target="fonts/Nunito-regular.fntdata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653aa8754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653aa8754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653aa8754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653aa8754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653aa8754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653aa8754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53aa8754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653aa8754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653aa87544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653aa87544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53aa875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53aa875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53aa87544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53aa87544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653aa87544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653aa87544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653aa8754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653aa8754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653aa87544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653aa87544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5378e139a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65378e139a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653aa87544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653aa87544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653aa87544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653aa87544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653aa87544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653aa87544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653aa87544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653aa87544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653aa87544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653aa87544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653aa87544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653aa87544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53aa87544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53aa87544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653aa87544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653aa87544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53aa87544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653aa87544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653aa87544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653aa87544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65378e139a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65378e139a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653aa87544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653aa87544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53aa87544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53aa87544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653aa87544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653aa87544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653aa87544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653aa87544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653aa87544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653aa87544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653aa87544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653aa87544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653aa87544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653aa87544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653aa87544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653aa87544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653aa87544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653aa87544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653aa87544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653aa87544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53aa875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53aa875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653aa87544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653aa87544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653aa87544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653aa87544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653aa87544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653aa87544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653aa87544_0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653aa87544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653aa87544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653aa87544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653aa87544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653aa87544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653aa87544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653aa87544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653aa87544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653aa87544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653aa87544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653aa87544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653aa87544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653aa87544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653aa8754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653aa8754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653aa87544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653aa87544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53aa87544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53aa87544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653aa87544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653aa87544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653aa87544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653aa87544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653aa87544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653aa87544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653aa87544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653aa87544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653aa87544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653aa87544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53aa87544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653aa87544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653aa87544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653aa87544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653aa87544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653aa87544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653aa8754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653aa8754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653aa87544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653aa87544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653aa87544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653aa87544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653aa87544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653aa87544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653aa87544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653aa87544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653aa87544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653aa87544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653aa87544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653aa87544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653aa87544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653aa87544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653aa87544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653aa87544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653aa87544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653aa87544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653aa87544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653aa87544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53aa8754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653aa8754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653aa87544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653aa87544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653aa87544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653aa87544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653aa87544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653aa87544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653aa87544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653aa87544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653aa87544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653aa87544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653aa87544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653aa87544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653aa87544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653aa87544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653aa87544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653aa87544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653aa87544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653aa87544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653aa87544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653aa87544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653aa8754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653aa8754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653aa87544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653aa87544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653aa87544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653aa87544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653aa87544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653aa87544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653aa87544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653aa87544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653aa87544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653aa87544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653aa87544_0_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653aa87544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653aa87544_0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653aa87544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653aa87544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653aa87544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653aa87544_0_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653aa87544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653aa87544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653aa87544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53aa8754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53aa8754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653aa87544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653aa87544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653aa87544_0_6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653aa87544_0_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653aa87544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653aa87544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653aa87544_0_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653aa87544_0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653aa87544_0_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653aa87544_0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53aa87544_0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53aa87544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653aa87544_0_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653aa87544_0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23.png"/><Relationship Id="rId5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Relationship Id="rId4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Relationship Id="rId4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4.png"/><Relationship Id="rId4" Type="http://schemas.openxmlformats.org/officeDocument/2006/relationships/image" Target="../media/image3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0.png"/><Relationship Id="rId4" Type="http://schemas.openxmlformats.org/officeDocument/2006/relationships/image" Target="../media/image6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2.png"/><Relationship Id="rId4" Type="http://schemas.openxmlformats.org/officeDocument/2006/relationships/image" Target="../media/image6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1.png"/><Relationship Id="rId4" Type="http://schemas.openxmlformats.org/officeDocument/2006/relationships/image" Target="../media/image5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5.png"/><Relationship Id="rId4" Type="http://schemas.openxmlformats.org/officeDocument/2006/relationships/image" Target="../media/image5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66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6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68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70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79.png"/><Relationship Id="rId4" Type="http://schemas.openxmlformats.org/officeDocument/2006/relationships/image" Target="../media/image7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71.png"/><Relationship Id="rId4" Type="http://schemas.openxmlformats.org/officeDocument/2006/relationships/image" Target="../media/image69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72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73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75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74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76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Neural Networks*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Pranjal Chaubey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FB SPAIC Scholar</a:t>
            </a:r>
            <a:endParaRPr i="1" sz="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/>
              <a:t>FB Dev C Scholar</a:t>
            </a:r>
            <a:endParaRPr i="1" sz="800"/>
          </a:p>
        </p:txBody>
      </p:sp>
      <p:sp>
        <p:nvSpPr>
          <p:cNvPr id="279" name="Google Shape;279;p13"/>
          <p:cNvSpPr txBox="1"/>
          <p:nvPr/>
        </p:nvSpPr>
        <p:spPr>
          <a:xfrm>
            <a:off x="957050" y="4798325"/>
            <a:ext cx="53358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*Content taken from Udacity DLND unless stated otherwise </a:t>
            </a:r>
            <a:endParaRPr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pic>
        <p:nvPicPr>
          <p:cNvPr id="347" name="Google Shape;3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0410" y="1380450"/>
            <a:ext cx="4720713" cy="3270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2"/>
          <p:cNvSpPr txBox="1"/>
          <p:nvPr>
            <p:ph idx="1" type="body"/>
          </p:nvPr>
        </p:nvSpPr>
        <p:spPr>
          <a:xfrm>
            <a:off x="1303800" y="1380450"/>
            <a:ext cx="35784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In NN Lingo,  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x1, x2, ….., xn - Features 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Y - Target (that we are trying to predict)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349" name="Google Shape;34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6975" y="2504275"/>
            <a:ext cx="1692050" cy="214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355" name="Google Shape;355;p23"/>
          <p:cNvSpPr txBox="1"/>
          <p:nvPr>
            <p:ph idx="1" type="body"/>
          </p:nvPr>
        </p:nvSpPr>
        <p:spPr>
          <a:xfrm>
            <a:off x="1303800" y="1990050"/>
            <a:ext cx="35784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make this equation look super cool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6" name="Google Shape;3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4600" y="1750275"/>
            <a:ext cx="3956999" cy="2349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7188" y="2571750"/>
            <a:ext cx="1571625" cy="187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363" name="Google Shape;363;p24"/>
          <p:cNvSpPr txBox="1"/>
          <p:nvPr>
            <p:ph idx="1" type="body"/>
          </p:nvPr>
        </p:nvSpPr>
        <p:spPr>
          <a:xfrm>
            <a:off x="1303800" y="4504650"/>
            <a:ext cx="45324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*Notice that inequality - That’s our </a:t>
            </a:r>
            <a:r>
              <a:rPr b="1" i="1" lang="en"/>
              <a:t>activation function</a:t>
            </a:r>
            <a:r>
              <a:rPr b="1" i="1" lang="en"/>
              <a:t> </a:t>
            </a:r>
            <a:endParaRPr b="1" i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4" name="Google Shape;3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688" y="2571750"/>
            <a:ext cx="1571625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3" y="1597875"/>
            <a:ext cx="4179422" cy="286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4"/>
          <p:cNvSpPr txBox="1"/>
          <p:nvPr>
            <p:ph idx="1" type="body"/>
          </p:nvPr>
        </p:nvSpPr>
        <p:spPr>
          <a:xfrm>
            <a:off x="1303800" y="1990050"/>
            <a:ext cx="35784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make this equation look super cool*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pic>
        <p:nvPicPr>
          <p:cNvPr id="372" name="Google Shape;3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388" y="2599988"/>
            <a:ext cx="1571625" cy="187642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25"/>
          <p:cNvSpPr txBox="1"/>
          <p:nvPr>
            <p:ph idx="1" type="body"/>
          </p:nvPr>
        </p:nvSpPr>
        <p:spPr>
          <a:xfrm>
            <a:off x="1303800" y="1990050"/>
            <a:ext cx="35784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make this equation look super cool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74" name="Google Shape;37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4600" y="2298636"/>
            <a:ext cx="4532401" cy="2149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3675" y="2580324"/>
            <a:ext cx="1487286" cy="191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381" name="Google Shape;381;p26"/>
          <p:cNvSpPr txBox="1"/>
          <p:nvPr>
            <p:ph idx="1" type="body"/>
          </p:nvPr>
        </p:nvSpPr>
        <p:spPr>
          <a:xfrm>
            <a:off x="1303800" y="1990050"/>
            <a:ext cx="35784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make everything harder to understand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82" name="Google Shape;38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2352675"/>
            <a:ext cx="2200275" cy="279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4800" y="2571750"/>
            <a:ext cx="4729800" cy="2243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389" name="Google Shape;389;p27"/>
          <p:cNvSpPr txBox="1"/>
          <p:nvPr>
            <p:ph idx="1" type="body"/>
          </p:nvPr>
        </p:nvSpPr>
        <p:spPr>
          <a:xfrm>
            <a:off x="1303800" y="1990050"/>
            <a:ext cx="66552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And this, my friends, is how I met the </a:t>
            </a:r>
            <a:r>
              <a:rPr b="1" i="1" lang="en"/>
              <a:t>Perceptron!</a:t>
            </a:r>
            <a:endParaRPr b="1" i="1"/>
          </a:p>
        </p:txBody>
      </p:sp>
      <p:pic>
        <p:nvPicPr>
          <p:cNvPr id="390" name="Google Shape;3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800" y="2367000"/>
            <a:ext cx="5182501" cy="24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396" name="Google Shape;396;p28"/>
          <p:cNvSpPr txBox="1"/>
          <p:nvPr>
            <p:ph idx="1" type="body"/>
          </p:nvPr>
        </p:nvSpPr>
        <p:spPr>
          <a:xfrm>
            <a:off x="1303800" y="1990050"/>
            <a:ext cx="66552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And this, my friends, is how I met the </a:t>
            </a:r>
            <a:r>
              <a:rPr b="1" i="1" lang="en"/>
              <a:t>Perceptron!</a:t>
            </a:r>
            <a:endParaRPr b="1" i="1"/>
          </a:p>
        </p:txBody>
      </p:sp>
      <p:pic>
        <p:nvPicPr>
          <p:cNvPr id="397" name="Google Shape;3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800" y="2367000"/>
            <a:ext cx="5182501" cy="245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8"/>
          <p:cNvPicPr preferRelativeResize="0"/>
          <p:nvPr/>
        </p:nvPicPr>
        <p:blipFill>
          <a:blip r:embed="rId4">
            <a:alphaModFix amt="87000"/>
          </a:blip>
          <a:stretch>
            <a:fillRect/>
          </a:stretch>
        </p:blipFill>
        <p:spPr>
          <a:xfrm>
            <a:off x="2990688" y="2367008"/>
            <a:ext cx="3162617" cy="27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404" name="Google Shape;404;p29"/>
          <p:cNvSpPr txBox="1"/>
          <p:nvPr>
            <p:ph idx="1" type="body"/>
          </p:nvPr>
        </p:nvSpPr>
        <p:spPr>
          <a:xfrm>
            <a:off x="846600" y="1990050"/>
            <a:ext cx="3578400" cy="21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Now we want a mechanism to find this line automatically.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Now we want a mechanism to find this line </a:t>
            </a:r>
            <a:r>
              <a:rPr i="1" lang="en" sz="1200"/>
              <a:t>automagically!!!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Now we want a mechanism to </a:t>
            </a:r>
            <a:r>
              <a:rPr b="1" i="1" lang="en" sz="1200"/>
              <a:t>LEARN THE VALUE OF WEIGHTS w1 w2.</a:t>
            </a:r>
            <a:endParaRPr b="1" i="1"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Now we want the machine to do </a:t>
            </a:r>
            <a:r>
              <a:rPr b="1" i="1" lang="en" sz="1200"/>
              <a:t>Machine Learning.</a:t>
            </a:r>
            <a:endParaRPr b="1" i="1"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405" name="Google Shape;4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4600" y="1750275"/>
            <a:ext cx="3956999" cy="2349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411" name="Google Shape;411;p30"/>
          <p:cNvSpPr txBox="1"/>
          <p:nvPr>
            <p:ph idx="1" type="body"/>
          </p:nvPr>
        </p:nvSpPr>
        <p:spPr>
          <a:xfrm>
            <a:off x="846600" y="1990050"/>
            <a:ext cx="3578400" cy="21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Now we want a mechanism to find this line automatically.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Now we want a mechanism to find this line </a:t>
            </a:r>
            <a:r>
              <a:rPr i="1" lang="en" sz="1200"/>
              <a:t>automagically!!!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Now we want a mechanism to </a:t>
            </a:r>
            <a:r>
              <a:rPr b="1" i="1" lang="en" sz="1200"/>
              <a:t>LEARN THE VALUE OF WEIGHTS w1 w2.</a:t>
            </a:r>
            <a:endParaRPr b="1" i="1"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Now we want the machine to do </a:t>
            </a:r>
            <a:r>
              <a:rPr b="1" i="1" lang="en" sz="1200"/>
              <a:t>Machine Learning.</a:t>
            </a:r>
            <a:endParaRPr b="1" i="1"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412" name="Google Shape;4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5759" y="1738926"/>
            <a:ext cx="2428800" cy="312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418" name="Google Shape;418;p31"/>
          <p:cNvSpPr txBox="1"/>
          <p:nvPr>
            <p:ph idx="1" type="body"/>
          </p:nvPr>
        </p:nvSpPr>
        <p:spPr>
          <a:xfrm>
            <a:off x="846600" y="1990050"/>
            <a:ext cx="3578400" cy="21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Let’s imagine a single datapoint that has been </a:t>
            </a:r>
            <a:r>
              <a:rPr b="1" i="1" lang="en" sz="1200"/>
              <a:t>misclassified</a:t>
            </a:r>
            <a:r>
              <a:rPr lang="en" sz="1200"/>
              <a:t> </a:t>
            </a:r>
            <a:endParaRPr sz="1200"/>
          </a:p>
        </p:txBody>
      </p:sp>
      <p:pic>
        <p:nvPicPr>
          <p:cNvPr id="419" name="Google Shape;41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7400" y="1750275"/>
            <a:ext cx="33909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8597" y="2113597"/>
            <a:ext cx="5395400" cy="302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You’d know it, if you sit through the presentation.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425" name="Google Shape;425;p32"/>
          <p:cNvSpPr txBox="1"/>
          <p:nvPr>
            <p:ph idx="1" type="body"/>
          </p:nvPr>
        </p:nvSpPr>
        <p:spPr>
          <a:xfrm>
            <a:off x="846600" y="1990050"/>
            <a:ext cx="3578400" cy="21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Let’s imagine a single datapoint that has been </a:t>
            </a:r>
            <a:r>
              <a:rPr b="1" i="1" lang="en" sz="1200"/>
              <a:t>misclassified</a:t>
            </a:r>
            <a:r>
              <a:rPr lang="en" sz="1200"/>
              <a:t> 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/>
              <a:t>Should the line/decision boundary go farther or come closer to it? </a:t>
            </a:r>
            <a:endParaRPr sz="1200"/>
          </a:p>
        </p:txBody>
      </p:sp>
      <p:pic>
        <p:nvPicPr>
          <p:cNvPr id="426" name="Google Shape;4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7400" y="1750275"/>
            <a:ext cx="33909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432" name="Google Shape;432;p33"/>
          <p:cNvSpPr txBox="1"/>
          <p:nvPr>
            <p:ph idx="1" type="body"/>
          </p:nvPr>
        </p:nvSpPr>
        <p:spPr>
          <a:xfrm>
            <a:off x="846600" y="1990050"/>
            <a:ext cx="35784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Put some numbers out there</a:t>
            </a:r>
            <a:endParaRPr sz="1200"/>
          </a:p>
        </p:txBody>
      </p:sp>
      <p:pic>
        <p:nvPicPr>
          <p:cNvPr id="433" name="Google Shape;4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4649" y="2346675"/>
            <a:ext cx="5274700" cy="254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439" name="Google Shape;439;p34"/>
          <p:cNvSpPr txBox="1"/>
          <p:nvPr>
            <p:ph idx="1" type="body"/>
          </p:nvPr>
        </p:nvSpPr>
        <p:spPr>
          <a:xfrm>
            <a:off x="846600" y="1990050"/>
            <a:ext cx="35784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Put some numbers out there</a:t>
            </a:r>
            <a:endParaRPr sz="1200"/>
          </a:p>
        </p:txBody>
      </p:sp>
      <p:pic>
        <p:nvPicPr>
          <p:cNvPr id="440" name="Google Shape;440;p34"/>
          <p:cNvPicPr preferRelativeResize="0"/>
          <p:nvPr/>
        </p:nvPicPr>
        <p:blipFill rotWithShape="1">
          <a:blip r:embed="rId3">
            <a:alphaModFix/>
          </a:blip>
          <a:srcRect b="3183" l="0" r="0" t="3183"/>
          <a:stretch/>
        </p:blipFill>
        <p:spPr>
          <a:xfrm>
            <a:off x="1934649" y="2346675"/>
            <a:ext cx="5274701" cy="254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446" name="Google Shape;446;p35"/>
          <p:cNvSpPr txBox="1"/>
          <p:nvPr>
            <p:ph idx="1" type="body"/>
          </p:nvPr>
        </p:nvSpPr>
        <p:spPr>
          <a:xfrm>
            <a:off x="846600" y="1990050"/>
            <a:ext cx="35784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Put some numbers out there</a:t>
            </a:r>
            <a:endParaRPr sz="1200"/>
          </a:p>
        </p:txBody>
      </p:sp>
      <p:pic>
        <p:nvPicPr>
          <p:cNvPr id="447" name="Google Shape;447;p35"/>
          <p:cNvPicPr preferRelativeResize="0"/>
          <p:nvPr/>
        </p:nvPicPr>
        <p:blipFill rotWithShape="1">
          <a:blip r:embed="rId3">
            <a:alphaModFix/>
          </a:blip>
          <a:srcRect b="436" l="0" r="0" t="436"/>
          <a:stretch/>
        </p:blipFill>
        <p:spPr>
          <a:xfrm>
            <a:off x="1934649" y="2346675"/>
            <a:ext cx="5274700" cy="254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453" name="Google Shape;453;p36"/>
          <p:cNvSpPr txBox="1"/>
          <p:nvPr>
            <p:ph idx="1" type="body"/>
          </p:nvPr>
        </p:nvSpPr>
        <p:spPr>
          <a:xfrm>
            <a:off x="846600" y="1990050"/>
            <a:ext cx="35784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We are just </a:t>
            </a:r>
            <a:r>
              <a:rPr b="1" i="1" lang="en" sz="1200"/>
              <a:t>finding the best set of weights! </a:t>
            </a:r>
            <a:endParaRPr b="1" i="1" sz="1200"/>
          </a:p>
        </p:txBody>
      </p:sp>
      <p:pic>
        <p:nvPicPr>
          <p:cNvPr id="454" name="Google Shape;454;p36"/>
          <p:cNvPicPr preferRelativeResize="0"/>
          <p:nvPr/>
        </p:nvPicPr>
        <p:blipFill rotWithShape="1">
          <a:blip r:embed="rId3">
            <a:alphaModFix/>
          </a:blip>
          <a:srcRect b="3866" l="0" r="0" t="3857"/>
          <a:stretch/>
        </p:blipFill>
        <p:spPr>
          <a:xfrm>
            <a:off x="1934649" y="2346675"/>
            <a:ext cx="5274700" cy="254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460" name="Google Shape;460;p37"/>
          <p:cNvSpPr txBox="1"/>
          <p:nvPr>
            <p:ph idx="1" type="body"/>
          </p:nvPr>
        </p:nvSpPr>
        <p:spPr>
          <a:xfrm>
            <a:off x="1303800" y="1761450"/>
            <a:ext cx="34536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 have a dataset</a:t>
            </a:r>
            <a:endParaRPr/>
          </a:p>
        </p:txBody>
      </p:sp>
      <p:pic>
        <p:nvPicPr>
          <p:cNvPr id="461" name="Google Shape;46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400" y="2019725"/>
            <a:ext cx="4081800" cy="2482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467" name="Google Shape;467;p38"/>
          <p:cNvSpPr txBox="1"/>
          <p:nvPr>
            <p:ph idx="1" type="body"/>
          </p:nvPr>
        </p:nvSpPr>
        <p:spPr>
          <a:xfrm>
            <a:off x="1303800" y="1761450"/>
            <a:ext cx="34536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have a dataset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 have a perceptron</a:t>
            </a:r>
            <a:endParaRPr/>
          </a:p>
        </p:txBody>
      </p:sp>
      <p:pic>
        <p:nvPicPr>
          <p:cNvPr id="468" name="Google Shape;4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400" y="2019725"/>
            <a:ext cx="4081800" cy="2482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563" y="2993800"/>
            <a:ext cx="4184926" cy="1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475" name="Google Shape;475;p39"/>
          <p:cNvSpPr txBox="1"/>
          <p:nvPr>
            <p:ph idx="1" type="body"/>
          </p:nvPr>
        </p:nvSpPr>
        <p:spPr>
          <a:xfrm>
            <a:off x="1303800" y="1761450"/>
            <a:ext cx="34536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have a dataset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 have a perceptron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 have the line</a:t>
            </a:r>
            <a:endParaRPr/>
          </a:p>
        </p:txBody>
      </p:sp>
      <p:pic>
        <p:nvPicPr>
          <p:cNvPr id="476" name="Google Shape;476;p39"/>
          <p:cNvPicPr preferRelativeResize="0"/>
          <p:nvPr/>
        </p:nvPicPr>
        <p:blipFill rotWithShape="1">
          <a:blip r:embed="rId3">
            <a:alphaModFix/>
          </a:blip>
          <a:srcRect b="0" l="1181" r="1191" t="0"/>
          <a:stretch/>
        </p:blipFill>
        <p:spPr>
          <a:xfrm>
            <a:off x="4757400" y="2019725"/>
            <a:ext cx="4081800" cy="2482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563" y="2993800"/>
            <a:ext cx="4184926" cy="1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483" name="Google Shape;483;p40"/>
          <p:cNvSpPr txBox="1"/>
          <p:nvPr>
            <p:ph idx="1" type="body"/>
          </p:nvPr>
        </p:nvSpPr>
        <p:spPr>
          <a:xfrm>
            <a:off x="1303800" y="1990050"/>
            <a:ext cx="34536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dataset-perceptron-line-dataset</a:t>
            </a:r>
            <a:endParaRPr/>
          </a:p>
        </p:txBody>
      </p:sp>
      <p:pic>
        <p:nvPicPr>
          <p:cNvPr id="484" name="Google Shape;48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400" y="2019725"/>
            <a:ext cx="4081800" cy="2482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563" y="2993800"/>
            <a:ext cx="4184926" cy="1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491" name="Google Shape;491;p41"/>
          <p:cNvSpPr txBox="1"/>
          <p:nvPr>
            <p:ph idx="1" type="body"/>
          </p:nvPr>
        </p:nvSpPr>
        <p:spPr>
          <a:xfrm>
            <a:off x="1303800" y="1990050"/>
            <a:ext cx="34536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dataset-perceptron-line-dataset</a:t>
            </a:r>
            <a:endParaRPr/>
          </a:p>
        </p:txBody>
      </p:sp>
      <p:pic>
        <p:nvPicPr>
          <p:cNvPr id="492" name="Google Shape;49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400" y="2019725"/>
            <a:ext cx="4081800" cy="2482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563" y="2993800"/>
            <a:ext cx="4184926" cy="1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1"/>
          <p:cNvPicPr preferRelativeResize="0"/>
          <p:nvPr/>
        </p:nvPicPr>
        <p:blipFill>
          <a:blip r:embed="rId5">
            <a:alphaModFix amt="42000"/>
          </a:blip>
          <a:stretch>
            <a:fillRect/>
          </a:stretch>
        </p:blipFill>
        <p:spPr>
          <a:xfrm>
            <a:off x="669300" y="1083100"/>
            <a:ext cx="6858000" cy="40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292" name="Google Shape;292;p15"/>
          <p:cNvSpPr txBox="1"/>
          <p:nvPr>
            <p:ph idx="1" type="body"/>
          </p:nvPr>
        </p:nvSpPr>
        <p:spPr>
          <a:xfrm>
            <a:off x="1303800" y="1990050"/>
            <a:ext cx="34536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look at a University application dataset 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Grades - student grades in school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Test - student scores in entrance test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Blue got accepted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Red got rejected </a:t>
            </a:r>
            <a:endParaRPr/>
          </a:p>
        </p:txBody>
      </p:sp>
      <p:pic>
        <p:nvPicPr>
          <p:cNvPr id="293" name="Google Shape;29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400" y="2019725"/>
            <a:ext cx="4081800" cy="2482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500" name="Google Shape;500;p42"/>
          <p:cNvSpPr txBox="1"/>
          <p:nvPr>
            <p:ph idx="1" type="body"/>
          </p:nvPr>
        </p:nvSpPr>
        <p:spPr>
          <a:xfrm>
            <a:off x="1303800" y="1990050"/>
            <a:ext cx="35784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 work is not over yet. There’s a catch!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What if our data is </a:t>
            </a:r>
            <a:r>
              <a:rPr b="1" i="1" lang="en"/>
              <a:t>NOT LINEARLY SEPARABLE?</a:t>
            </a:r>
            <a:endParaRPr b="1" i="1"/>
          </a:p>
        </p:txBody>
      </p:sp>
      <p:pic>
        <p:nvPicPr>
          <p:cNvPr id="501" name="Google Shape;501;p42"/>
          <p:cNvPicPr preferRelativeResize="0"/>
          <p:nvPr/>
        </p:nvPicPr>
        <p:blipFill rotWithShape="1">
          <a:blip r:embed="rId3">
            <a:alphaModFix/>
          </a:blip>
          <a:srcRect b="1076" l="0" r="0" t="1076"/>
          <a:stretch/>
        </p:blipFill>
        <p:spPr>
          <a:xfrm>
            <a:off x="5034600" y="1750275"/>
            <a:ext cx="3956999" cy="2349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507" name="Google Shape;507;p43"/>
          <p:cNvSpPr txBox="1"/>
          <p:nvPr>
            <p:ph idx="1" type="body"/>
          </p:nvPr>
        </p:nvSpPr>
        <p:spPr>
          <a:xfrm>
            <a:off x="1303800" y="1990050"/>
            <a:ext cx="35784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 work is not over yet. There’s a catch!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What if our data is </a:t>
            </a:r>
            <a:r>
              <a:rPr b="1" i="1" lang="en"/>
              <a:t>NOT LINEARLY SEPARABLE?</a:t>
            </a:r>
            <a:endParaRPr b="1" i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How about we combine multiple perceptrons now? </a:t>
            </a:r>
            <a:endParaRPr/>
          </a:p>
        </p:txBody>
      </p:sp>
      <p:pic>
        <p:nvPicPr>
          <p:cNvPr id="508" name="Google Shape;508;p43"/>
          <p:cNvPicPr preferRelativeResize="0"/>
          <p:nvPr/>
        </p:nvPicPr>
        <p:blipFill rotWithShape="1">
          <a:blip r:embed="rId3">
            <a:alphaModFix/>
          </a:blip>
          <a:srcRect b="1076" l="0" r="0" t="1076"/>
          <a:stretch/>
        </p:blipFill>
        <p:spPr>
          <a:xfrm>
            <a:off x="5034600" y="1750275"/>
            <a:ext cx="3956999" cy="2349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514" name="Google Shape;514;p44"/>
          <p:cNvSpPr txBox="1"/>
          <p:nvPr>
            <p:ph idx="1" type="body"/>
          </p:nvPr>
        </p:nvSpPr>
        <p:spPr>
          <a:xfrm>
            <a:off x="1303800" y="1990050"/>
            <a:ext cx="35784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Combining Multiple Perceptrons</a:t>
            </a:r>
            <a:endParaRPr/>
          </a:p>
        </p:txBody>
      </p:sp>
      <p:pic>
        <p:nvPicPr>
          <p:cNvPr id="515" name="Google Shape;515;p44"/>
          <p:cNvPicPr preferRelativeResize="0"/>
          <p:nvPr/>
        </p:nvPicPr>
        <p:blipFill rotWithShape="1">
          <a:blip r:embed="rId3">
            <a:alphaModFix/>
          </a:blip>
          <a:srcRect b="1076" l="0" r="0" t="1076"/>
          <a:stretch/>
        </p:blipFill>
        <p:spPr>
          <a:xfrm>
            <a:off x="6505450" y="1750275"/>
            <a:ext cx="2486149" cy="1476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313" y="2324100"/>
            <a:ext cx="6334125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522" name="Google Shape;522;p45"/>
          <p:cNvSpPr txBox="1"/>
          <p:nvPr>
            <p:ph idx="1" type="body"/>
          </p:nvPr>
        </p:nvSpPr>
        <p:spPr>
          <a:xfrm>
            <a:off x="1303800" y="1990050"/>
            <a:ext cx="35784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Combining Multiple Perceptrons</a:t>
            </a:r>
            <a:endParaRPr/>
          </a:p>
        </p:txBody>
      </p:sp>
      <p:pic>
        <p:nvPicPr>
          <p:cNvPr id="523" name="Google Shape;523;p45"/>
          <p:cNvPicPr preferRelativeResize="0"/>
          <p:nvPr/>
        </p:nvPicPr>
        <p:blipFill rotWithShape="1">
          <a:blip r:embed="rId3">
            <a:alphaModFix/>
          </a:blip>
          <a:srcRect b="1076" l="0" r="0" t="1076"/>
          <a:stretch/>
        </p:blipFill>
        <p:spPr>
          <a:xfrm>
            <a:off x="6505450" y="1750275"/>
            <a:ext cx="2486149" cy="1476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45"/>
          <p:cNvPicPr preferRelativeResize="0"/>
          <p:nvPr/>
        </p:nvPicPr>
        <p:blipFill rotWithShape="1">
          <a:blip r:embed="rId4">
            <a:alphaModFix/>
          </a:blip>
          <a:srcRect b="0" l="4103" r="4094" t="0"/>
          <a:stretch/>
        </p:blipFill>
        <p:spPr>
          <a:xfrm>
            <a:off x="171313" y="2324100"/>
            <a:ext cx="6334125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530" name="Google Shape;530;p46"/>
          <p:cNvSpPr txBox="1"/>
          <p:nvPr>
            <p:ph idx="1" type="body"/>
          </p:nvPr>
        </p:nvSpPr>
        <p:spPr>
          <a:xfrm>
            <a:off x="1303800" y="1990050"/>
            <a:ext cx="53718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Combining Multiple Perceptrons - Take two perceptrons </a:t>
            </a:r>
            <a:endParaRPr/>
          </a:p>
        </p:txBody>
      </p:sp>
      <p:pic>
        <p:nvPicPr>
          <p:cNvPr id="531" name="Google Shape;531;p46"/>
          <p:cNvPicPr preferRelativeResize="0"/>
          <p:nvPr/>
        </p:nvPicPr>
        <p:blipFill rotWithShape="1">
          <a:blip r:embed="rId3">
            <a:alphaModFix/>
          </a:blip>
          <a:srcRect b="1076" l="0" r="0" t="1076"/>
          <a:stretch/>
        </p:blipFill>
        <p:spPr>
          <a:xfrm>
            <a:off x="6505450" y="1750275"/>
            <a:ext cx="2486149" cy="1476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3796" y="2456175"/>
            <a:ext cx="4488174" cy="264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538" name="Google Shape;538;p47"/>
          <p:cNvSpPr txBox="1"/>
          <p:nvPr>
            <p:ph idx="1" type="body"/>
          </p:nvPr>
        </p:nvSpPr>
        <p:spPr>
          <a:xfrm>
            <a:off x="1303800" y="1900200"/>
            <a:ext cx="53319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Combining Multiple Perceptrons - Take 2 </a:t>
            </a:r>
            <a:r>
              <a:rPr lang="en"/>
              <a:t>perceptrons</a:t>
            </a:r>
            <a:r>
              <a:rPr lang="en"/>
              <a:t> and combine their output with a 3rd perceptron</a:t>
            </a:r>
            <a:endParaRPr/>
          </a:p>
        </p:txBody>
      </p:sp>
      <p:pic>
        <p:nvPicPr>
          <p:cNvPr id="539" name="Google Shape;539;p47"/>
          <p:cNvPicPr preferRelativeResize="0"/>
          <p:nvPr/>
        </p:nvPicPr>
        <p:blipFill rotWithShape="1">
          <a:blip r:embed="rId3">
            <a:alphaModFix/>
          </a:blip>
          <a:srcRect b="1076" l="0" r="0" t="1076"/>
          <a:stretch/>
        </p:blipFill>
        <p:spPr>
          <a:xfrm>
            <a:off x="6505450" y="1750275"/>
            <a:ext cx="2486149" cy="1476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5500" y="2449500"/>
            <a:ext cx="5388847" cy="25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546" name="Google Shape;546;p48"/>
          <p:cNvSpPr txBox="1"/>
          <p:nvPr>
            <p:ph idx="1" type="body"/>
          </p:nvPr>
        </p:nvSpPr>
        <p:spPr>
          <a:xfrm>
            <a:off x="1303800" y="1900200"/>
            <a:ext cx="53319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Combining Multiple Perceptrons - Take 2 perceptrons and combine their output with a 3rd perceptron</a:t>
            </a:r>
            <a:endParaRPr/>
          </a:p>
        </p:txBody>
      </p:sp>
      <p:pic>
        <p:nvPicPr>
          <p:cNvPr id="547" name="Google Shape;547;p48"/>
          <p:cNvPicPr preferRelativeResize="0"/>
          <p:nvPr/>
        </p:nvPicPr>
        <p:blipFill rotWithShape="1">
          <a:blip r:embed="rId3">
            <a:alphaModFix/>
          </a:blip>
          <a:srcRect b="1076" l="0" r="0" t="1076"/>
          <a:stretch/>
        </p:blipFill>
        <p:spPr>
          <a:xfrm>
            <a:off x="6505450" y="1750275"/>
            <a:ext cx="2486149" cy="1476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8"/>
          <p:cNvPicPr preferRelativeResize="0"/>
          <p:nvPr/>
        </p:nvPicPr>
        <p:blipFill rotWithShape="1">
          <a:blip r:embed="rId4">
            <a:alphaModFix/>
          </a:blip>
          <a:srcRect b="0" l="845" r="845" t="0"/>
          <a:stretch/>
        </p:blipFill>
        <p:spPr>
          <a:xfrm>
            <a:off x="975500" y="2449500"/>
            <a:ext cx="5388846" cy="25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554" name="Google Shape;554;p49"/>
          <p:cNvSpPr txBox="1"/>
          <p:nvPr>
            <p:ph idx="1" type="body"/>
          </p:nvPr>
        </p:nvSpPr>
        <p:spPr>
          <a:xfrm>
            <a:off x="1303800" y="1900200"/>
            <a:ext cx="53319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Combining Multiple Perceptrons - Take 2 perceptrons and combine their output with a 3rd perceptron - Clean up the diagram</a:t>
            </a:r>
            <a:endParaRPr/>
          </a:p>
        </p:txBody>
      </p:sp>
      <p:pic>
        <p:nvPicPr>
          <p:cNvPr id="555" name="Google Shape;555;p49"/>
          <p:cNvPicPr preferRelativeResize="0"/>
          <p:nvPr/>
        </p:nvPicPr>
        <p:blipFill rotWithShape="1">
          <a:blip r:embed="rId3">
            <a:alphaModFix/>
          </a:blip>
          <a:srcRect b="1076" l="0" r="0" t="1076"/>
          <a:stretch/>
        </p:blipFill>
        <p:spPr>
          <a:xfrm>
            <a:off x="6505450" y="1750275"/>
            <a:ext cx="2486149" cy="1476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650" y="2571738"/>
            <a:ext cx="6496050" cy="23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562" name="Google Shape;562;p50"/>
          <p:cNvSpPr txBox="1"/>
          <p:nvPr>
            <p:ph idx="1" type="body"/>
          </p:nvPr>
        </p:nvSpPr>
        <p:spPr>
          <a:xfrm>
            <a:off x="1303800" y="1900200"/>
            <a:ext cx="53319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Add more layers of perceptrons in the middle - You get the </a:t>
            </a:r>
            <a:r>
              <a:rPr b="1" i="1" lang="en"/>
              <a:t>Deep Neural Network!</a:t>
            </a:r>
            <a:endParaRPr b="1" i="1"/>
          </a:p>
        </p:txBody>
      </p:sp>
      <p:pic>
        <p:nvPicPr>
          <p:cNvPr id="563" name="Google Shape;563;p50"/>
          <p:cNvPicPr preferRelativeResize="0"/>
          <p:nvPr/>
        </p:nvPicPr>
        <p:blipFill rotWithShape="1">
          <a:blip r:embed="rId3">
            <a:alphaModFix/>
          </a:blip>
          <a:srcRect b="1076" l="0" r="0" t="1076"/>
          <a:stretch/>
        </p:blipFill>
        <p:spPr>
          <a:xfrm>
            <a:off x="6505450" y="1750275"/>
            <a:ext cx="2486149" cy="1476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0024" y="2428125"/>
            <a:ext cx="5445675" cy="271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570" name="Google Shape;570;p51"/>
          <p:cNvSpPr txBox="1"/>
          <p:nvPr>
            <p:ph idx="1" type="body"/>
          </p:nvPr>
        </p:nvSpPr>
        <p:spPr>
          <a:xfrm>
            <a:off x="1303800" y="1900200"/>
            <a:ext cx="53319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DNNs can approximate </a:t>
            </a:r>
            <a:r>
              <a:rPr b="1" i="1" lang="en"/>
              <a:t>ANY </a:t>
            </a:r>
            <a:r>
              <a:rPr lang="en"/>
              <a:t>non-linear function - This is when the perceptrons go super saiyan! </a:t>
            </a:r>
            <a:endParaRPr/>
          </a:p>
        </p:txBody>
      </p:sp>
      <p:pic>
        <p:nvPicPr>
          <p:cNvPr id="571" name="Google Shape;571;p51"/>
          <p:cNvPicPr preferRelativeResize="0"/>
          <p:nvPr/>
        </p:nvPicPr>
        <p:blipFill rotWithShape="1">
          <a:blip r:embed="rId3">
            <a:alphaModFix/>
          </a:blip>
          <a:srcRect b="1076" l="0" r="0" t="1076"/>
          <a:stretch/>
        </p:blipFill>
        <p:spPr>
          <a:xfrm>
            <a:off x="6505450" y="1750275"/>
            <a:ext cx="2486149" cy="1476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0024" y="2428125"/>
            <a:ext cx="5445675" cy="271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299" name="Google Shape;299;p16"/>
          <p:cNvSpPr txBox="1"/>
          <p:nvPr>
            <p:ph idx="1" type="body"/>
          </p:nvPr>
        </p:nvSpPr>
        <p:spPr>
          <a:xfrm>
            <a:off x="1303800" y="1990050"/>
            <a:ext cx="35217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Separate</a:t>
            </a:r>
            <a:r>
              <a:rPr lang="en"/>
              <a:t> the dataset into two parts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Students that got selected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Students that got rejected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7900" y="1750275"/>
            <a:ext cx="4013699" cy="2312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578" name="Google Shape;578;p52"/>
          <p:cNvSpPr txBox="1"/>
          <p:nvPr>
            <p:ph idx="1" type="body"/>
          </p:nvPr>
        </p:nvSpPr>
        <p:spPr>
          <a:xfrm>
            <a:off x="1303800" y="1900200"/>
            <a:ext cx="53319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DNNs can approximate </a:t>
            </a:r>
            <a:r>
              <a:rPr b="1" i="1" lang="en"/>
              <a:t>ANY </a:t>
            </a:r>
            <a:r>
              <a:rPr lang="en"/>
              <a:t>non-linear function - This is when the perceptrons go super saiyan! - Kamehameha moment! </a:t>
            </a:r>
            <a:endParaRPr/>
          </a:p>
        </p:txBody>
      </p:sp>
      <p:pic>
        <p:nvPicPr>
          <p:cNvPr id="579" name="Google Shape;57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7424" y="2428125"/>
            <a:ext cx="5445675" cy="271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52"/>
          <p:cNvPicPr preferRelativeResize="0"/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140852" y="2428121"/>
            <a:ext cx="4361998" cy="271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586" name="Google Shape;586;p53"/>
          <p:cNvSpPr txBox="1"/>
          <p:nvPr>
            <p:ph idx="1" type="body"/>
          </p:nvPr>
        </p:nvSpPr>
        <p:spPr>
          <a:xfrm>
            <a:off x="1303800" y="1900200"/>
            <a:ext cx="32682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AI is going to take over the world. </a:t>
            </a:r>
            <a:endParaRPr b="1" i="1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LOL! Poor thing is just finding lines that best fit/classify the data. </a:t>
            </a:r>
            <a:endParaRPr/>
          </a:p>
        </p:txBody>
      </p:sp>
      <p:pic>
        <p:nvPicPr>
          <p:cNvPr id="587" name="Google Shape;58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1436" y="1932525"/>
            <a:ext cx="4686160" cy="26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8925" y="2220163"/>
            <a:ext cx="1087475" cy="70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</a:t>
            </a:r>
            <a:endParaRPr/>
          </a:p>
        </p:txBody>
      </p:sp>
      <p:sp>
        <p:nvSpPr>
          <p:cNvPr id="594" name="Google Shape;594;p54"/>
          <p:cNvSpPr txBox="1"/>
          <p:nvPr>
            <p:ph idx="1" type="body"/>
          </p:nvPr>
        </p:nvSpPr>
        <p:spPr>
          <a:xfrm>
            <a:off x="1303800" y="1900200"/>
            <a:ext cx="32682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Alas! Training and evaluating the combination of perceptrons (the Deep Neural Network) is not that straightforward.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</a:t>
            </a:r>
            <a:endParaRPr/>
          </a:p>
        </p:txBody>
      </p:sp>
      <p:sp>
        <p:nvSpPr>
          <p:cNvPr id="600" name="Google Shape;600;p55"/>
          <p:cNvSpPr txBox="1"/>
          <p:nvPr>
            <p:ph idx="1" type="body"/>
          </p:nvPr>
        </p:nvSpPr>
        <p:spPr>
          <a:xfrm>
            <a:off x="1303800" y="1900200"/>
            <a:ext cx="33225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Alas! Training and evaluating the combination of perceptrons (the Deep Neural Network) is not that straightforward.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 dive into the maths now.  </a:t>
            </a:r>
            <a:endParaRPr/>
          </a:p>
        </p:txBody>
      </p:sp>
      <p:pic>
        <p:nvPicPr>
          <p:cNvPr id="601" name="Google Shape;60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175" y="2262475"/>
            <a:ext cx="4417050" cy="277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</a:t>
            </a:r>
            <a:endParaRPr/>
          </a:p>
        </p:txBody>
      </p:sp>
      <p:sp>
        <p:nvSpPr>
          <p:cNvPr id="607" name="Google Shape;607;p56"/>
          <p:cNvSpPr txBox="1"/>
          <p:nvPr>
            <p:ph idx="1" type="body"/>
          </p:nvPr>
        </p:nvSpPr>
        <p:spPr>
          <a:xfrm>
            <a:off x="1303800" y="1900200"/>
            <a:ext cx="53319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How we numerically calculate the Deep Neural Network Output?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</a:t>
            </a:r>
            <a:endParaRPr/>
          </a:p>
        </p:txBody>
      </p:sp>
      <p:sp>
        <p:nvSpPr>
          <p:cNvPr id="613" name="Google Shape;613;p57"/>
          <p:cNvSpPr txBox="1"/>
          <p:nvPr>
            <p:ph idx="1" type="body"/>
          </p:nvPr>
        </p:nvSpPr>
        <p:spPr>
          <a:xfrm>
            <a:off x="1303800" y="1900200"/>
            <a:ext cx="53319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numerically calculate the Deep Neural Network Output?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i="1" lang="en"/>
              <a:t>Feedforward! </a:t>
            </a:r>
            <a:endParaRPr b="1" i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619" name="Google Shape;619;p58"/>
          <p:cNvSpPr txBox="1"/>
          <p:nvPr>
            <p:ph idx="1" type="body"/>
          </p:nvPr>
        </p:nvSpPr>
        <p:spPr>
          <a:xfrm>
            <a:off x="1303800" y="1900200"/>
            <a:ext cx="53319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the end of the day, NNs contain…..?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20" name="Google Shape;62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4150" y="2735900"/>
            <a:ext cx="4449525" cy="21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9307" y="2735900"/>
            <a:ext cx="1638419" cy="21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627" name="Google Shape;627;p59"/>
          <p:cNvSpPr txBox="1"/>
          <p:nvPr>
            <p:ph idx="1" type="body"/>
          </p:nvPr>
        </p:nvSpPr>
        <p:spPr>
          <a:xfrm>
            <a:off x="1303800" y="1900200"/>
            <a:ext cx="53319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the end of the day, NNs contain…..?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28" name="Google Shape;62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307" y="2735900"/>
            <a:ext cx="1638419" cy="21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1546" y="2189125"/>
            <a:ext cx="4517299" cy="295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635" name="Google Shape;635;p60"/>
          <p:cNvSpPr txBox="1"/>
          <p:nvPr>
            <p:ph idx="1" type="body"/>
          </p:nvPr>
        </p:nvSpPr>
        <p:spPr>
          <a:xfrm>
            <a:off x="1303800" y="1900200"/>
            <a:ext cx="53319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the end of the day, NNs contain 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Inputs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Weights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 Input to hidden1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Hidden1 to hidden 2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Hidden 2 to output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Hidden Layers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Hidden Layer 1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Hidden Layer 2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Output (only 1 in this case)</a:t>
            </a:r>
            <a:endParaRPr/>
          </a:p>
        </p:txBody>
      </p:sp>
      <p:pic>
        <p:nvPicPr>
          <p:cNvPr id="636" name="Google Shape;63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46" y="2189125"/>
            <a:ext cx="4517299" cy="295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642" name="Google Shape;642;p61"/>
          <p:cNvSpPr txBox="1"/>
          <p:nvPr>
            <p:ph idx="1" type="body"/>
          </p:nvPr>
        </p:nvSpPr>
        <p:spPr>
          <a:xfrm>
            <a:off x="1303800" y="1900200"/>
            <a:ext cx="36522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can describe a NN like a black box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Inputs - x1 to xn - x_bar (i/p vector)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Weights - W</a:t>
            </a:r>
            <a:r>
              <a:rPr lang="en"/>
              <a:t> (matrix)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Output - y1 to yk - y_bar (o/p vector)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 is a non-linear function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Neural Network as a </a:t>
            </a:r>
            <a:r>
              <a:rPr i="1" lang="en"/>
              <a:t>Universal Non-linear Function Approximator.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43" name="Google Shape;64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6075" y="1836213"/>
            <a:ext cx="3848100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306" name="Google Shape;306;p17"/>
          <p:cNvSpPr txBox="1"/>
          <p:nvPr>
            <p:ph idx="1" type="body"/>
          </p:nvPr>
        </p:nvSpPr>
        <p:spPr>
          <a:xfrm>
            <a:off x="1303800" y="1990050"/>
            <a:ext cx="35784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define the equation of line in a </a:t>
            </a:r>
            <a:r>
              <a:rPr i="1" lang="en"/>
              <a:t>Neural Network-sy</a:t>
            </a:r>
            <a:r>
              <a:rPr lang="en"/>
              <a:t> way 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Input Data 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Y-axis - Student Grades 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X-axis - Student Test Score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Reimagine it 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Y-axis - Student Grades - x2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X-axis - Student Test Score - x1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4600" y="1750275"/>
            <a:ext cx="3956999" cy="2349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649" name="Google Shape;649;p62"/>
          <p:cNvSpPr txBox="1"/>
          <p:nvPr>
            <p:ph idx="1" type="body"/>
          </p:nvPr>
        </p:nvSpPr>
        <p:spPr>
          <a:xfrm>
            <a:off x="1303800" y="1900200"/>
            <a:ext cx="36522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can describe a NN like a black box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Inputs - x1 to xn - x_bar (i/p vector)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Weights - W (matrix)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Output - y1 to yk - y_bar (o/p vector)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 is a non-linear function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Neural Network as a </a:t>
            </a:r>
            <a:r>
              <a:rPr i="1" lang="en"/>
              <a:t>Universal Non-linear Function Approximator.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50" name="Google Shape;65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3891" y="1902675"/>
            <a:ext cx="4267709" cy="263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6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656" name="Google Shape;656;p63"/>
          <p:cNvSpPr txBox="1"/>
          <p:nvPr>
            <p:ph idx="1" type="body"/>
          </p:nvPr>
        </p:nvSpPr>
        <p:spPr>
          <a:xfrm>
            <a:off x="1303800" y="1900200"/>
            <a:ext cx="36522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can describe a NN like a black box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Inputs - x1 to xn - x_bar (i/p vector)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Weights - W (matrix)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Output - y1 to yk - y_bar (o/p vector)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 is a non-linear function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Neural Network as a </a:t>
            </a:r>
            <a:r>
              <a:rPr i="1" lang="en"/>
              <a:t>Universal Non-linear Function Approximator</a:t>
            </a:r>
            <a:endParaRPr i="1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Classification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57" name="Google Shape;65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3863" y="2263500"/>
            <a:ext cx="4352925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663" name="Google Shape;663;p64"/>
          <p:cNvSpPr txBox="1"/>
          <p:nvPr>
            <p:ph idx="1" type="body"/>
          </p:nvPr>
        </p:nvSpPr>
        <p:spPr>
          <a:xfrm>
            <a:off x="1303800" y="1900200"/>
            <a:ext cx="36522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can describe a NN like a black box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Inputs - x1 to xn - x_bar (i/p vector)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Weights - W (matrix)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Output - y1 to yk - y_bar (o/p vector)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 is a non-linear function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Neural Network as a </a:t>
            </a:r>
            <a:r>
              <a:rPr i="1" lang="en"/>
              <a:t>Universal Non-linear Function Approximator</a:t>
            </a:r>
            <a:endParaRPr i="1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Classification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Regression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64" name="Google Shape;66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1800" y="2344588"/>
            <a:ext cx="4480376" cy="174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6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670" name="Google Shape;670;p65"/>
          <p:cNvSpPr txBox="1"/>
          <p:nvPr>
            <p:ph idx="1" type="body"/>
          </p:nvPr>
        </p:nvSpPr>
        <p:spPr>
          <a:xfrm>
            <a:off x="1303800" y="1900200"/>
            <a:ext cx="36522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 generic Deep NN</a:t>
            </a:r>
            <a:endParaRPr/>
          </a:p>
        </p:txBody>
      </p:sp>
      <p:pic>
        <p:nvPicPr>
          <p:cNvPr id="671" name="Google Shape;67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6000" y="1524350"/>
            <a:ext cx="3988600" cy="352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677" name="Google Shape;677;p66"/>
          <p:cNvSpPr txBox="1"/>
          <p:nvPr>
            <p:ph idx="1" type="body"/>
          </p:nvPr>
        </p:nvSpPr>
        <p:spPr>
          <a:xfrm>
            <a:off x="1303800" y="1900200"/>
            <a:ext cx="36522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generic Deep NN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What is weight matrix?!?!</a:t>
            </a:r>
            <a:endParaRPr/>
          </a:p>
        </p:txBody>
      </p:sp>
      <p:pic>
        <p:nvPicPr>
          <p:cNvPr id="678" name="Google Shape;67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6000" y="1524350"/>
            <a:ext cx="3988600" cy="352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6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684" name="Google Shape;684;p67"/>
          <p:cNvSpPr txBox="1"/>
          <p:nvPr>
            <p:ph idx="1" type="body"/>
          </p:nvPr>
        </p:nvSpPr>
        <p:spPr>
          <a:xfrm>
            <a:off x="1303800" y="1900200"/>
            <a:ext cx="36522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generic Deep NN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What is weight matrix?!?!</a:t>
            </a:r>
            <a:endParaRPr/>
          </a:p>
        </p:txBody>
      </p:sp>
      <p:pic>
        <p:nvPicPr>
          <p:cNvPr id="685" name="Google Shape;68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6000" y="1524350"/>
            <a:ext cx="3988600" cy="352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975" y="2888613"/>
            <a:ext cx="4514850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pic>
        <p:nvPicPr>
          <p:cNvPr id="692" name="Google Shape;69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75" y="2888613"/>
            <a:ext cx="4514850" cy="21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68"/>
          <p:cNvSpPr txBox="1"/>
          <p:nvPr>
            <p:ph idx="1" type="body"/>
          </p:nvPr>
        </p:nvSpPr>
        <p:spPr>
          <a:xfrm>
            <a:off x="1303800" y="1900200"/>
            <a:ext cx="36522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Units/rows - Nodes in the layer hp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Hidden Units/columns - no of nodes in layer hp+1</a:t>
            </a:r>
            <a:endParaRPr/>
          </a:p>
        </p:txBody>
      </p:sp>
      <p:pic>
        <p:nvPicPr>
          <p:cNvPr id="694" name="Google Shape;694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6000" y="1524350"/>
            <a:ext cx="3988600" cy="352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700" name="Google Shape;700;p69"/>
          <p:cNvSpPr txBox="1"/>
          <p:nvPr>
            <p:ph idx="1" type="body"/>
          </p:nvPr>
        </p:nvSpPr>
        <p:spPr>
          <a:xfrm>
            <a:off x="1303800" y="1900200"/>
            <a:ext cx="18798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feedforward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01" name="Google Shape;70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3700" y="1750275"/>
            <a:ext cx="5807900" cy="323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7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707" name="Google Shape;707;p70"/>
          <p:cNvSpPr txBox="1"/>
          <p:nvPr>
            <p:ph idx="1" type="body"/>
          </p:nvPr>
        </p:nvSpPr>
        <p:spPr>
          <a:xfrm>
            <a:off x="1303800" y="1900200"/>
            <a:ext cx="18798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feedforward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How each neuron is looks like? </a:t>
            </a:r>
            <a:endParaRPr/>
          </a:p>
        </p:txBody>
      </p:sp>
      <p:pic>
        <p:nvPicPr>
          <p:cNvPr id="708" name="Google Shape;70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3700" y="1750275"/>
            <a:ext cx="5807900" cy="323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7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714" name="Google Shape;714;p71"/>
          <p:cNvSpPr txBox="1"/>
          <p:nvPr>
            <p:ph idx="1" type="body"/>
          </p:nvPr>
        </p:nvSpPr>
        <p:spPr>
          <a:xfrm>
            <a:off x="1303800" y="1900200"/>
            <a:ext cx="18798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feedforward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How each neuron is looks like? </a:t>
            </a:r>
            <a:endParaRPr/>
          </a:p>
        </p:txBody>
      </p:sp>
      <p:pic>
        <p:nvPicPr>
          <p:cNvPr id="715" name="Google Shape;71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6000" y="1750275"/>
            <a:ext cx="5655600" cy="3144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3271400"/>
            <a:ext cx="3300117" cy="156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313" name="Google Shape;313;p18"/>
          <p:cNvSpPr txBox="1"/>
          <p:nvPr>
            <p:ph idx="1" type="body"/>
          </p:nvPr>
        </p:nvSpPr>
        <p:spPr>
          <a:xfrm>
            <a:off x="1303800" y="1990050"/>
            <a:ext cx="35784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define the equation of line in a </a:t>
            </a:r>
            <a:r>
              <a:rPr i="1" lang="en"/>
              <a:t>Neural Network-sy</a:t>
            </a:r>
            <a:r>
              <a:rPr lang="en"/>
              <a:t> way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4600" y="1750275"/>
            <a:ext cx="3956999" cy="2349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7188" y="2571750"/>
            <a:ext cx="1571625" cy="187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7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722" name="Google Shape;722;p72"/>
          <p:cNvSpPr txBox="1"/>
          <p:nvPr>
            <p:ph idx="1" type="body"/>
          </p:nvPr>
        </p:nvSpPr>
        <p:spPr>
          <a:xfrm>
            <a:off x="1303800" y="1900200"/>
            <a:ext cx="18798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feedforward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23" name="Google Shape;72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2387000"/>
            <a:ext cx="5655600" cy="2309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7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729" name="Google Shape;729;p73"/>
          <p:cNvSpPr txBox="1"/>
          <p:nvPr>
            <p:ph idx="1" type="body"/>
          </p:nvPr>
        </p:nvSpPr>
        <p:spPr>
          <a:xfrm>
            <a:off x="1303800" y="1900200"/>
            <a:ext cx="18798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feedforward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30" name="Google Shape;730;p73"/>
          <p:cNvPicPr preferRelativeResize="0"/>
          <p:nvPr/>
        </p:nvPicPr>
        <p:blipFill rotWithShape="1">
          <a:blip r:embed="rId3">
            <a:alphaModFix/>
          </a:blip>
          <a:srcRect b="238" l="0" r="0" t="238"/>
          <a:stretch/>
        </p:blipFill>
        <p:spPr>
          <a:xfrm>
            <a:off x="1303800" y="2387000"/>
            <a:ext cx="5655601" cy="2309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7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736" name="Google Shape;736;p74"/>
          <p:cNvSpPr txBox="1"/>
          <p:nvPr>
            <p:ph idx="1" type="body"/>
          </p:nvPr>
        </p:nvSpPr>
        <p:spPr>
          <a:xfrm>
            <a:off x="1303800" y="1900200"/>
            <a:ext cx="18798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feedforward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37" name="Google Shape;737;p74"/>
          <p:cNvPicPr preferRelativeResize="0"/>
          <p:nvPr/>
        </p:nvPicPr>
        <p:blipFill rotWithShape="1">
          <a:blip r:embed="rId3">
            <a:alphaModFix/>
          </a:blip>
          <a:srcRect b="1104" l="0" r="0" t="1114"/>
          <a:stretch/>
        </p:blipFill>
        <p:spPr>
          <a:xfrm>
            <a:off x="1303800" y="2387000"/>
            <a:ext cx="5655600" cy="2309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743" name="Google Shape;743;p75"/>
          <p:cNvSpPr txBox="1"/>
          <p:nvPr>
            <p:ph idx="1" type="body"/>
          </p:nvPr>
        </p:nvSpPr>
        <p:spPr>
          <a:xfrm>
            <a:off x="1303800" y="1900200"/>
            <a:ext cx="18798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feedforward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44" name="Google Shape;74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2575" y="1750275"/>
            <a:ext cx="5969025" cy="326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7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750" name="Google Shape;750;p76"/>
          <p:cNvSpPr txBox="1"/>
          <p:nvPr>
            <p:ph idx="1" type="body"/>
          </p:nvPr>
        </p:nvSpPr>
        <p:spPr>
          <a:xfrm>
            <a:off x="1303800" y="1900200"/>
            <a:ext cx="18798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feedforward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51" name="Google Shape;751;p76"/>
          <p:cNvPicPr preferRelativeResize="0"/>
          <p:nvPr/>
        </p:nvPicPr>
        <p:blipFill rotWithShape="1">
          <a:blip r:embed="rId3">
            <a:alphaModFix/>
          </a:blip>
          <a:srcRect b="0" l="337" r="347" t="0"/>
          <a:stretch/>
        </p:blipFill>
        <p:spPr>
          <a:xfrm>
            <a:off x="3022575" y="1750275"/>
            <a:ext cx="5969025" cy="32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788" y="2339225"/>
            <a:ext cx="2714625" cy="20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7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758" name="Google Shape;758;p77"/>
          <p:cNvSpPr txBox="1"/>
          <p:nvPr>
            <p:ph idx="1" type="body"/>
          </p:nvPr>
        </p:nvSpPr>
        <p:spPr>
          <a:xfrm>
            <a:off x="1303800" y="1900200"/>
            <a:ext cx="18798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feedforward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59" name="Google Shape;759;p77"/>
          <p:cNvPicPr preferRelativeResize="0"/>
          <p:nvPr/>
        </p:nvPicPr>
        <p:blipFill rotWithShape="1">
          <a:blip r:embed="rId3">
            <a:alphaModFix/>
          </a:blip>
          <a:srcRect b="4849" l="0" r="0" t="4849"/>
          <a:stretch/>
        </p:blipFill>
        <p:spPr>
          <a:xfrm>
            <a:off x="3022575" y="1750275"/>
            <a:ext cx="5969025" cy="32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788" y="2339225"/>
            <a:ext cx="2714625" cy="20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7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766" name="Google Shape;766;p78"/>
          <p:cNvSpPr txBox="1"/>
          <p:nvPr>
            <p:ph idx="1" type="body"/>
          </p:nvPr>
        </p:nvSpPr>
        <p:spPr>
          <a:xfrm>
            <a:off x="1303800" y="1900200"/>
            <a:ext cx="18798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feedforward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67" name="Google Shape;76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6000" y="1750275"/>
            <a:ext cx="5286375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7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773" name="Google Shape;773;p79"/>
          <p:cNvSpPr txBox="1"/>
          <p:nvPr>
            <p:ph idx="1" type="body"/>
          </p:nvPr>
        </p:nvSpPr>
        <p:spPr>
          <a:xfrm>
            <a:off x="1303800" y="1900200"/>
            <a:ext cx="18798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feedforward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Need to apply an activation function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74" name="Google Shape;77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6000" y="1750275"/>
            <a:ext cx="5286375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8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780" name="Google Shape;780;p80"/>
          <p:cNvSpPr txBox="1"/>
          <p:nvPr>
            <p:ph idx="1" type="body"/>
          </p:nvPr>
        </p:nvSpPr>
        <p:spPr>
          <a:xfrm>
            <a:off x="1303800" y="1900200"/>
            <a:ext cx="18798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feedforward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Activation Functions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81" name="Google Shape;78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5154" y="1597875"/>
            <a:ext cx="5926447" cy="333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8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787" name="Google Shape;787;p81"/>
          <p:cNvSpPr txBox="1"/>
          <p:nvPr>
            <p:ph idx="1" type="body"/>
          </p:nvPr>
        </p:nvSpPr>
        <p:spPr>
          <a:xfrm>
            <a:off x="1303800" y="1900200"/>
            <a:ext cx="18798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feedforward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88" name="Google Shape;78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6000" y="1750275"/>
            <a:ext cx="5286375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363" y="2753713"/>
            <a:ext cx="2943225" cy="12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321" name="Google Shape;321;p19"/>
          <p:cNvSpPr txBox="1"/>
          <p:nvPr>
            <p:ph idx="1" type="body"/>
          </p:nvPr>
        </p:nvSpPr>
        <p:spPr>
          <a:xfrm>
            <a:off x="1303800" y="1990050"/>
            <a:ext cx="35784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define the equation of line in a </a:t>
            </a:r>
            <a:r>
              <a:rPr i="1" lang="en"/>
              <a:t>Neural Network-sy</a:t>
            </a:r>
            <a:r>
              <a:rPr lang="en"/>
              <a:t> way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4600" y="1750275"/>
            <a:ext cx="3956999" cy="2349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3788" y="2571750"/>
            <a:ext cx="1571625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4650" y="2571750"/>
            <a:ext cx="1759946" cy="22669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9"/>
          <p:cNvSpPr txBox="1"/>
          <p:nvPr>
            <p:ph idx="1" type="body"/>
          </p:nvPr>
        </p:nvSpPr>
        <p:spPr>
          <a:xfrm>
            <a:off x="5266200" y="4199850"/>
            <a:ext cx="35784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*This line is also called a </a:t>
            </a:r>
            <a:r>
              <a:rPr b="1" i="1" lang="en"/>
              <a:t>Decision Boundary</a:t>
            </a:r>
            <a:endParaRPr b="1" i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8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795" name="Google Shape;795;p82"/>
          <p:cNvSpPr txBox="1"/>
          <p:nvPr>
            <p:ph idx="1" type="body"/>
          </p:nvPr>
        </p:nvSpPr>
        <p:spPr>
          <a:xfrm>
            <a:off x="1303800" y="1900200"/>
            <a:ext cx="18798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feedforward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96" name="Google Shape;79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325" y="2687350"/>
            <a:ext cx="3114675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6000" y="1750275"/>
            <a:ext cx="5286375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8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803" name="Google Shape;803;p83"/>
          <p:cNvSpPr txBox="1"/>
          <p:nvPr>
            <p:ph idx="1" type="body"/>
          </p:nvPr>
        </p:nvSpPr>
        <p:spPr>
          <a:xfrm>
            <a:off x="1303800" y="1900200"/>
            <a:ext cx="18798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feedforward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Now we calculate 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04" name="Google Shape;80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225" y="2124050"/>
            <a:ext cx="5655600" cy="2361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8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810" name="Google Shape;810;p84"/>
          <p:cNvSpPr txBox="1"/>
          <p:nvPr>
            <p:ph idx="1" type="body"/>
          </p:nvPr>
        </p:nvSpPr>
        <p:spPr>
          <a:xfrm>
            <a:off x="1303800" y="1900200"/>
            <a:ext cx="18798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feedforward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Now we calculate 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11" name="Google Shape;81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225" y="2124050"/>
            <a:ext cx="5655600" cy="2361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3800" y="2704519"/>
            <a:ext cx="1722925" cy="2157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8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818" name="Google Shape;818;p85"/>
          <p:cNvSpPr txBox="1"/>
          <p:nvPr>
            <p:ph idx="1" type="body"/>
          </p:nvPr>
        </p:nvSpPr>
        <p:spPr>
          <a:xfrm>
            <a:off x="1303800" y="1900200"/>
            <a:ext cx="1879800" cy="26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feedforward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Now we calculate 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19" name="Google Shape;81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6713" y="1915938"/>
            <a:ext cx="602932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31950"/>
            <a:ext cx="3028950" cy="10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8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826" name="Google Shape;826;p86"/>
          <p:cNvSpPr txBox="1"/>
          <p:nvPr>
            <p:ph idx="1" type="body"/>
          </p:nvPr>
        </p:nvSpPr>
        <p:spPr>
          <a:xfrm>
            <a:off x="1303800" y="1900200"/>
            <a:ext cx="1879800" cy="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feedforward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27" name="Google Shape;82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2695600"/>
            <a:ext cx="3114675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0100" y="2719413"/>
            <a:ext cx="3028950" cy="10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8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834" name="Google Shape;834;p87"/>
          <p:cNvSpPr txBox="1"/>
          <p:nvPr>
            <p:ph idx="1" type="body"/>
          </p:nvPr>
        </p:nvSpPr>
        <p:spPr>
          <a:xfrm>
            <a:off x="1303800" y="1900200"/>
            <a:ext cx="57597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OK! We know how to calculate the output of a DNN.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But what we do if it gives the wrong output?!?!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First, define </a:t>
            </a:r>
            <a:r>
              <a:rPr b="1" i="1" lang="en"/>
              <a:t>How Wrong the Output is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Define an </a:t>
            </a:r>
            <a:r>
              <a:rPr b="1" i="1" lang="en"/>
              <a:t>Error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8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Error</a:t>
            </a:r>
            <a:endParaRPr/>
          </a:p>
        </p:txBody>
      </p:sp>
      <p:sp>
        <p:nvSpPr>
          <p:cNvPr id="840" name="Google Shape;840;p88"/>
          <p:cNvSpPr txBox="1"/>
          <p:nvPr>
            <p:ph idx="1" type="body"/>
          </p:nvPr>
        </p:nvSpPr>
        <p:spPr>
          <a:xfrm>
            <a:off x="1303800" y="1900200"/>
            <a:ext cx="57597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41" name="Google Shape;84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000" y="1468463"/>
            <a:ext cx="5829300" cy="34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8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Error</a:t>
            </a:r>
            <a:endParaRPr/>
          </a:p>
        </p:txBody>
      </p:sp>
      <p:sp>
        <p:nvSpPr>
          <p:cNvPr id="847" name="Google Shape;847;p89"/>
          <p:cNvSpPr txBox="1"/>
          <p:nvPr>
            <p:ph idx="1" type="body"/>
          </p:nvPr>
        </p:nvSpPr>
        <p:spPr>
          <a:xfrm>
            <a:off x="1303800" y="1900200"/>
            <a:ext cx="12012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- More Formally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48" name="Google Shape;84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350" y="2038800"/>
            <a:ext cx="6048375" cy="22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9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Error</a:t>
            </a:r>
            <a:endParaRPr/>
          </a:p>
        </p:txBody>
      </p:sp>
      <p:sp>
        <p:nvSpPr>
          <p:cNvPr id="854" name="Google Shape;854;p90"/>
          <p:cNvSpPr txBox="1"/>
          <p:nvPr>
            <p:ph idx="1" type="body"/>
          </p:nvPr>
        </p:nvSpPr>
        <p:spPr>
          <a:xfrm>
            <a:off x="1303800" y="1900200"/>
            <a:ext cx="2992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 to adjust the weights so that our error is </a:t>
            </a:r>
            <a:r>
              <a:rPr b="1" i="1" lang="en"/>
              <a:t>Minimized. </a:t>
            </a:r>
            <a:endParaRPr b="1" i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i="1" lang="en"/>
              <a:t>The Best Weights! </a:t>
            </a:r>
            <a:endParaRPr b="1" i="1"/>
          </a:p>
        </p:txBody>
      </p:sp>
      <p:pic>
        <p:nvPicPr>
          <p:cNvPr id="855" name="Google Shape;85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6200" y="1750275"/>
            <a:ext cx="4695400" cy="306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9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Error</a:t>
            </a:r>
            <a:endParaRPr/>
          </a:p>
        </p:txBody>
      </p:sp>
      <p:sp>
        <p:nvSpPr>
          <p:cNvPr id="861" name="Google Shape;861;p91"/>
          <p:cNvSpPr txBox="1"/>
          <p:nvPr>
            <p:ph idx="1" type="body"/>
          </p:nvPr>
        </p:nvSpPr>
        <p:spPr>
          <a:xfrm>
            <a:off x="1303800" y="1900200"/>
            <a:ext cx="2992500" cy="29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 to adjust the weights so that our error is </a:t>
            </a:r>
            <a:r>
              <a:rPr b="1" i="1" lang="en"/>
              <a:t>Minimized. </a:t>
            </a:r>
            <a:endParaRPr b="1"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i="1" lang="en"/>
              <a:t>The Best Weights!</a:t>
            </a:r>
            <a:endParaRPr b="1" i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Essentially, we wish to find how y/error is changing with respect to the weights. </a:t>
            </a:r>
            <a:endParaRPr b="1" i="1"/>
          </a:p>
        </p:txBody>
      </p:sp>
      <p:pic>
        <p:nvPicPr>
          <p:cNvPr id="862" name="Google Shape;862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6200" y="1750275"/>
            <a:ext cx="4695400" cy="306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331" name="Google Shape;331;p20"/>
          <p:cNvSpPr txBox="1"/>
          <p:nvPr>
            <p:ph idx="1" type="body"/>
          </p:nvPr>
        </p:nvSpPr>
        <p:spPr>
          <a:xfrm>
            <a:off x="1303800" y="1990050"/>
            <a:ext cx="35784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there was more data?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4600" y="1750275"/>
            <a:ext cx="3956999" cy="2719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5975" y="2384050"/>
            <a:ext cx="2095500" cy="20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9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Error</a:t>
            </a:r>
            <a:endParaRPr/>
          </a:p>
        </p:txBody>
      </p:sp>
      <p:sp>
        <p:nvSpPr>
          <p:cNvPr id="868" name="Google Shape;868;p92"/>
          <p:cNvSpPr txBox="1"/>
          <p:nvPr>
            <p:ph idx="1" type="body"/>
          </p:nvPr>
        </p:nvSpPr>
        <p:spPr>
          <a:xfrm>
            <a:off x="1303800" y="1900200"/>
            <a:ext cx="2992500" cy="29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 to adjust the weights so that our error is </a:t>
            </a:r>
            <a:r>
              <a:rPr b="1" i="1" lang="en"/>
              <a:t>Minimized. </a:t>
            </a:r>
            <a:endParaRPr b="1"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i="1" lang="en"/>
              <a:t>The Best Weights!</a:t>
            </a:r>
            <a:endParaRPr b="1" i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Essentially, we wish to find how </a:t>
            </a:r>
            <a:r>
              <a:rPr b="1" lang="en"/>
              <a:t>y/error is changing with respect to the weights. </a:t>
            </a:r>
            <a:endParaRPr b="1"/>
          </a:p>
        </p:txBody>
      </p:sp>
      <p:pic>
        <p:nvPicPr>
          <p:cNvPr id="869" name="Google Shape;86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6200" y="1750275"/>
            <a:ext cx="4695400" cy="306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9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Error</a:t>
            </a:r>
            <a:endParaRPr/>
          </a:p>
        </p:txBody>
      </p:sp>
      <p:sp>
        <p:nvSpPr>
          <p:cNvPr id="875" name="Google Shape;875;p93"/>
          <p:cNvSpPr txBox="1"/>
          <p:nvPr>
            <p:ph idx="1" type="body"/>
          </p:nvPr>
        </p:nvSpPr>
        <p:spPr>
          <a:xfrm>
            <a:off x="1303800" y="1900200"/>
            <a:ext cx="6386700" cy="29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…...</a:t>
            </a:r>
            <a:r>
              <a:rPr b="1" lang="en" sz="1800"/>
              <a:t>y/error is changing with respect to the weights. </a:t>
            </a:r>
            <a:endParaRPr b="1" sz="18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9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Error</a:t>
            </a:r>
            <a:endParaRPr/>
          </a:p>
        </p:txBody>
      </p:sp>
      <p:sp>
        <p:nvSpPr>
          <p:cNvPr id="881" name="Google Shape;881;p94"/>
          <p:cNvSpPr txBox="1"/>
          <p:nvPr>
            <p:ph idx="1" type="body"/>
          </p:nvPr>
        </p:nvSpPr>
        <p:spPr>
          <a:xfrm>
            <a:off x="1303800" y="1900200"/>
            <a:ext cx="6386700" cy="29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" sz="1800"/>
              <a:t>….a function f(y) is changing with respect to x.</a:t>
            </a:r>
            <a:endParaRPr b="1" i="1" sz="18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9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Error</a:t>
            </a:r>
            <a:endParaRPr/>
          </a:p>
        </p:txBody>
      </p:sp>
      <p:sp>
        <p:nvSpPr>
          <p:cNvPr id="887" name="Google Shape;887;p95"/>
          <p:cNvSpPr txBox="1"/>
          <p:nvPr>
            <p:ph idx="1" type="body"/>
          </p:nvPr>
        </p:nvSpPr>
        <p:spPr>
          <a:xfrm>
            <a:off x="1303800" y="1900200"/>
            <a:ext cx="6386700" cy="29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….a function f(y) is changing with respect to x.</a:t>
            </a:r>
            <a:endParaRPr b="1" i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i="1"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i="1" lang="en" sz="4800"/>
              <a:t>:DRUMROLLS:</a:t>
            </a:r>
            <a:endParaRPr b="1" i="1" sz="48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9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Error</a:t>
            </a:r>
            <a:endParaRPr/>
          </a:p>
        </p:txBody>
      </p:sp>
      <p:sp>
        <p:nvSpPr>
          <p:cNvPr id="893" name="Google Shape;893;p96"/>
          <p:cNvSpPr txBox="1"/>
          <p:nvPr>
            <p:ph idx="1" type="body"/>
          </p:nvPr>
        </p:nvSpPr>
        <p:spPr>
          <a:xfrm>
            <a:off x="1303800" y="1900200"/>
            <a:ext cx="6386700" cy="29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….a function f(y) is changing with respect to x.</a:t>
            </a:r>
            <a:endParaRPr b="1" i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i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i="1" lang="en" sz="4800"/>
              <a:t>:DRUMROLLS:</a:t>
            </a:r>
            <a:endParaRPr b="1" i="1" sz="4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i="1" lang="en" sz="2400"/>
              <a:t>*</a:t>
            </a:r>
            <a:r>
              <a:rPr b="1" i="1" lang="en" sz="2400"/>
              <a:t>Partial Differential Calculus Incoming</a:t>
            </a:r>
            <a:endParaRPr b="1" i="1" sz="24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9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Error</a:t>
            </a:r>
            <a:endParaRPr/>
          </a:p>
        </p:txBody>
      </p:sp>
      <p:sp>
        <p:nvSpPr>
          <p:cNvPr id="899" name="Google Shape;899;p97"/>
          <p:cNvSpPr txBox="1"/>
          <p:nvPr>
            <p:ph idx="1" type="body"/>
          </p:nvPr>
        </p:nvSpPr>
        <p:spPr>
          <a:xfrm>
            <a:off x="1303800" y="1900200"/>
            <a:ext cx="6386700" cy="29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/>
              <a:t>….a function f(y) is changing with respect to x.</a:t>
            </a:r>
            <a:endParaRPr b="1" i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i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i="1" lang="en" sz="4800"/>
              <a:t>:DRUMROLLS:</a:t>
            </a:r>
            <a:endParaRPr b="1" i="1" sz="4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i="1" lang="en" sz="2400"/>
              <a:t>*Partial Differential Calculus Incoming</a:t>
            </a:r>
            <a:endParaRPr b="1" i="1" sz="2400"/>
          </a:p>
        </p:txBody>
      </p:sp>
      <p:pic>
        <p:nvPicPr>
          <p:cNvPr id="900" name="Google Shape;90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4923" y="382623"/>
            <a:ext cx="4153825" cy="462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9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Gradient Descent</a:t>
            </a:r>
            <a:endParaRPr/>
          </a:p>
        </p:txBody>
      </p:sp>
      <p:sp>
        <p:nvSpPr>
          <p:cNvPr id="906" name="Google Shape;906;p98"/>
          <p:cNvSpPr txBox="1"/>
          <p:nvPr>
            <p:ph idx="1" type="body"/>
          </p:nvPr>
        </p:nvSpPr>
        <p:spPr>
          <a:xfrm>
            <a:off x="1303800" y="1900200"/>
            <a:ext cx="2984100" cy="29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Assume we have only one neuron.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Only one weight w.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07" name="Google Shape;90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0300" y="1750275"/>
            <a:ext cx="3267944" cy="324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9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Gradient Descent</a:t>
            </a:r>
            <a:endParaRPr/>
          </a:p>
        </p:txBody>
      </p:sp>
      <p:sp>
        <p:nvSpPr>
          <p:cNvPr id="913" name="Google Shape;913;p99"/>
          <p:cNvSpPr txBox="1"/>
          <p:nvPr>
            <p:ph idx="1" type="body"/>
          </p:nvPr>
        </p:nvSpPr>
        <p:spPr>
          <a:xfrm>
            <a:off x="1303800" y="1900200"/>
            <a:ext cx="3690600" cy="29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neurons - 3 weights.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need to find the best combination.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14" name="Google Shape;91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607" y="2725250"/>
            <a:ext cx="5740781" cy="227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0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Gradient Descent</a:t>
            </a:r>
            <a:endParaRPr/>
          </a:p>
        </p:txBody>
      </p:sp>
      <p:sp>
        <p:nvSpPr>
          <p:cNvPr id="920" name="Google Shape;920;p100"/>
          <p:cNvSpPr txBox="1"/>
          <p:nvPr>
            <p:ph idx="1" type="body"/>
          </p:nvPr>
        </p:nvSpPr>
        <p:spPr>
          <a:xfrm>
            <a:off x="1303800" y="1900200"/>
            <a:ext cx="3690600" cy="29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neurons - 3 weights.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need to find the best combination.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21" name="Google Shape;921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263" y="2754900"/>
            <a:ext cx="6009475" cy="230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10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Gradient Descent</a:t>
            </a:r>
            <a:endParaRPr/>
          </a:p>
        </p:txBody>
      </p:sp>
      <p:sp>
        <p:nvSpPr>
          <p:cNvPr id="927" name="Google Shape;927;p101"/>
          <p:cNvSpPr txBox="1"/>
          <p:nvPr>
            <p:ph idx="1" type="body"/>
          </p:nvPr>
        </p:nvSpPr>
        <p:spPr>
          <a:xfrm>
            <a:off x="1303800" y="1900200"/>
            <a:ext cx="3690600" cy="29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precisely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28" name="Google Shape;92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950" y="2293250"/>
            <a:ext cx="3844800" cy="2522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7250" y="2082550"/>
            <a:ext cx="3844800" cy="2732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339" name="Google Shape;339;p21"/>
          <p:cNvSpPr txBox="1"/>
          <p:nvPr>
            <p:ph idx="1" type="body"/>
          </p:nvPr>
        </p:nvSpPr>
        <p:spPr>
          <a:xfrm>
            <a:off x="1303800" y="1380450"/>
            <a:ext cx="35784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there was more data?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0" name="Google Shape;3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4025" y="1859650"/>
            <a:ext cx="2200275" cy="279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6000" y="1859650"/>
            <a:ext cx="4028935" cy="2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10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Gradient Descent</a:t>
            </a:r>
            <a:endParaRPr/>
          </a:p>
        </p:txBody>
      </p:sp>
      <p:sp>
        <p:nvSpPr>
          <p:cNvPr id="935" name="Google Shape;935;p102"/>
          <p:cNvSpPr txBox="1"/>
          <p:nvPr>
            <p:ph idx="1" type="body"/>
          </p:nvPr>
        </p:nvSpPr>
        <p:spPr>
          <a:xfrm>
            <a:off x="1303800" y="1900200"/>
            <a:ext cx="3767700" cy="29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Inverse Relation between weights and Gradient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36" name="Google Shape;93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700" y="2351375"/>
            <a:ext cx="3844800" cy="2463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1500" y="3012275"/>
            <a:ext cx="4076700" cy="13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0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Backpropagation Intuition</a:t>
            </a:r>
            <a:endParaRPr/>
          </a:p>
        </p:txBody>
      </p:sp>
      <p:sp>
        <p:nvSpPr>
          <p:cNvPr id="943" name="Google Shape;943;p103"/>
          <p:cNvSpPr txBox="1"/>
          <p:nvPr>
            <p:ph idx="1" type="body"/>
          </p:nvPr>
        </p:nvSpPr>
        <p:spPr>
          <a:xfrm>
            <a:off x="1303800" y="1900200"/>
            <a:ext cx="3767700" cy="29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look back at our network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44" name="Google Shape;944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150" y="2441950"/>
            <a:ext cx="3767700" cy="2373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0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Backpropagation Intuition</a:t>
            </a:r>
            <a:endParaRPr/>
          </a:p>
        </p:txBody>
      </p:sp>
      <p:sp>
        <p:nvSpPr>
          <p:cNvPr id="950" name="Google Shape;950;p104"/>
          <p:cNvSpPr txBox="1"/>
          <p:nvPr>
            <p:ph idx="1" type="body"/>
          </p:nvPr>
        </p:nvSpPr>
        <p:spPr>
          <a:xfrm>
            <a:off x="1303800" y="1900200"/>
            <a:ext cx="5352000" cy="29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look back at our network -Weight Update Step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51" name="Google Shape;951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3676" y="2317350"/>
            <a:ext cx="3076636" cy="26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10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Backpropagation Intuition</a:t>
            </a:r>
            <a:endParaRPr/>
          </a:p>
        </p:txBody>
      </p:sp>
      <p:sp>
        <p:nvSpPr>
          <p:cNvPr id="957" name="Google Shape;957;p105"/>
          <p:cNvSpPr txBox="1"/>
          <p:nvPr>
            <p:ph idx="1" type="body"/>
          </p:nvPr>
        </p:nvSpPr>
        <p:spPr>
          <a:xfrm>
            <a:off x="1303800" y="1900200"/>
            <a:ext cx="53520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look back at our network -Weight Update Step - Backpropagate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58" name="Google Shape;958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2488" y="2619825"/>
            <a:ext cx="4259027" cy="25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3" name="Google Shape;963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938" y="142450"/>
            <a:ext cx="5572125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0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Backpropagation Intuition</a:t>
            </a:r>
            <a:endParaRPr/>
          </a:p>
        </p:txBody>
      </p:sp>
      <p:sp>
        <p:nvSpPr>
          <p:cNvPr id="969" name="Google Shape;969;p107"/>
          <p:cNvSpPr txBox="1"/>
          <p:nvPr>
            <p:ph idx="1" type="body"/>
          </p:nvPr>
        </p:nvSpPr>
        <p:spPr>
          <a:xfrm>
            <a:off x="1303800" y="1900200"/>
            <a:ext cx="53520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 vs Backpropagation</a:t>
            </a:r>
            <a:r>
              <a:rPr lang="en"/>
              <a:t>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70" name="Google Shape;970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0000" y="2317500"/>
            <a:ext cx="3604002" cy="25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08"/>
          <p:cNvSpPr txBox="1"/>
          <p:nvPr>
            <p:ph type="title"/>
          </p:nvPr>
        </p:nvSpPr>
        <p:spPr>
          <a:xfrm>
            <a:off x="2218200" y="1893975"/>
            <a:ext cx="44040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Sorry, I ran out of time.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